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53" r:id="rId2"/>
    <p:sldId id="329" r:id="rId3"/>
    <p:sldId id="350" r:id="rId4"/>
    <p:sldId id="354" r:id="rId5"/>
    <p:sldId id="349" r:id="rId6"/>
    <p:sldId id="35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DA53E-127B-4F85-92A4-F8C652590277}" type="datetimeFigureOut">
              <a:rPr lang="en-IN" smtClean="0"/>
              <a:t>30-08-2025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5F144-10F3-40E9-914A-6CBAB94917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359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069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D90036E-D78E-7995-BEF4-F64DA613C7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132" y="1463041"/>
            <a:ext cx="4745736" cy="2180543"/>
          </a:xfrm>
          <a:noFill/>
        </p:spPr>
        <p:txBody>
          <a:bodyPr anchor="b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322" y="3995928"/>
            <a:ext cx="3991356" cy="824404"/>
          </a:xfr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77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4286" y="530352"/>
            <a:ext cx="4039362" cy="1810512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3132E8-A261-CEAB-129F-0FED7AD8D0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880844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4286" y="2962656"/>
            <a:ext cx="4039362" cy="27066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73292A"/>
              </a:buClr>
              <a:buNone/>
              <a:defRPr sz="1800"/>
            </a:lvl1pPr>
            <a:lvl2pPr marL="171450">
              <a:buClr>
                <a:srgbClr val="73292A"/>
              </a:buClr>
              <a:defRPr sz="1500"/>
            </a:lvl2pPr>
            <a:lvl3pPr marL="514350">
              <a:buClr>
                <a:srgbClr val="73292A"/>
              </a:buClr>
              <a:defRPr sz="1350"/>
            </a:lvl3pPr>
            <a:lvl4pPr marL="857250">
              <a:buClr>
                <a:srgbClr val="73292A"/>
              </a:buClr>
              <a:defRPr sz="1200"/>
            </a:lvl4pPr>
            <a:lvl5pPr marL="1200150">
              <a:buClr>
                <a:srgbClr val="73292A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4286" y="6356351"/>
            <a:ext cx="30861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6196" y="6356351"/>
            <a:ext cx="53721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AF8C32-80F8-F614-8280-02F76781F238}"/>
              </a:ext>
            </a:extLst>
          </p:cNvPr>
          <p:cNvSpPr/>
          <p:nvPr userDrawn="1"/>
        </p:nvSpPr>
        <p:spPr>
          <a:xfrm>
            <a:off x="3880845" y="0"/>
            <a:ext cx="3428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2CB607F-27CE-D613-F812-E70C738FA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4723"/>
          <a:stretch/>
        </p:blipFill>
        <p:spPr>
          <a:xfrm>
            <a:off x="7469784" y="738051"/>
            <a:ext cx="1674217" cy="538189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689F60-3D32-FD74-24A9-266643081E85}"/>
              </a:ext>
            </a:extLst>
          </p:cNvPr>
          <p:cNvCxnSpPr>
            <a:cxnSpLocks/>
          </p:cNvCxnSpPr>
          <p:nvPr userDrawn="1"/>
        </p:nvCxnSpPr>
        <p:spPr>
          <a:xfrm>
            <a:off x="4642484" y="2649682"/>
            <a:ext cx="2494485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827D708-B036-EE04-B213-EC3EAAE068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2440" y="2509198"/>
            <a:ext cx="729059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82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9141714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516" y="228600"/>
            <a:ext cx="7146036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9516" y="2770632"/>
            <a:ext cx="1865376" cy="3502152"/>
          </a:xfrm>
        </p:spPr>
        <p:txBody>
          <a:bodyPr lIns="91440" rIns="91440"/>
          <a:lstStyle>
            <a:lvl1pPr marL="0" indent="0">
              <a:spcAft>
                <a:spcPts val="900"/>
              </a:spcAft>
              <a:buClr>
                <a:schemeClr val="accent2"/>
              </a:buClr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171450">
              <a:spcBef>
                <a:spcPts val="750"/>
              </a:spcBef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2pPr>
            <a:lvl3pPr marL="514350">
              <a:buClr>
                <a:schemeClr val="accent2"/>
              </a:buClr>
              <a:defRPr sz="1500">
                <a:solidFill>
                  <a:schemeClr val="tx2">
                    <a:lumMod val="25000"/>
                  </a:schemeClr>
                </a:solidFill>
              </a:defRPr>
            </a:lvl3pPr>
            <a:lvl4pPr marL="857250">
              <a:buClr>
                <a:schemeClr val="accent2"/>
              </a:buClr>
              <a:defRPr sz="1350">
                <a:solidFill>
                  <a:schemeClr val="tx2">
                    <a:lumMod val="25000"/>
                  </a:schemeClr>
                </a:solidFill>
              </a:defRPr>
            </a:lvl4pPr>
            <a:lvl5pPr marL="1200150">
              <a:buClr>
                <a:schemeClr val="accent2"/>
              </a:buClr>
              <a:defRPr sz="12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39212" y="2770632"/>
            <a:ext cx="5678424" cy="3392424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171450">
              <a:spcBef>
                <a:spcPts val="750"/>
              </a:spcBef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2pPr>
            <a:lvl3pPr marL="514350">
              <a:buClr>
                <a:schemeClr val="accent2"/>
              </a:buClr>
              <a:defRPr sz="1500">
                <a:solidFill>
                  <a:schemeClr val="tx2">
                    <a:lumMod val="25000"/>
                  </a:schemeClr>
                </a:solidFill>
              </a:defRPr>
            </a:lvl3pPr>
            <a:lvl4pPr marL="857250">
              <a:buClr>
                <a:schemeClr val="accent2"/>
              </a:buClr>
              <a:defRPr sz="1350">
                <a:solidFill>
                  <a:schemeClr val="tx2">
                    <a:lumMod val="25000"/>
                  </a:schemeClr>
                </a:solidFill>
              </a:defRPr>
            </a:lvl4pPr>
            <a:lvl5pPr marL="1200150">
              <a:buClr>
                <a:schemeClr val="accent2"/>
              </a:buClr>
              <a:defRPr sz="12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9516" y="6356351"/>
            <a:ext cx="30861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76997" y="6356351"/>
            <a:ext cx="588645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6354304" y="132047"/>
            <a:ext cx="2886561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1"/>
            <a:ext cx="9144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839109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8B802A0-174F-ED42-DB3C-30B25D7D2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682FAF-43FC-D4B4-4D6A-E5D70198C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0724" y="822960"/>
            <a:ext cx="4745736" cy="2221992"/>
          </a:xfrm>
          <a:noFill/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B724EDC-0FF4-BC78-C7CF-5B31189CB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0724" y="3429000"/>
            <a:ext cx="4732020" cy="1703439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6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54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516D97AE-EB24-C3DA-21A1-E8EE4631A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118" r="47395" b="22709"/>
          <a:stretch/>
        </p:blipFill>
        <p:spPr>
          <a:xfrm flipH="1">
            <a:off x="3336624" y="805913"/>
            <a:ext cx="1098551" cy="49614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BF43B9-3946-05E6-521F-EE4BB59B49D0}"/>
              </a:ext>
            </a:extLst>
          </p:cNvPr>
          <p:cNvSpPr/>
          <p:nvPr userDrawn="1"/>
        </p:nvSpPr>
        <p:spPr>
          <a:xfrm>
            <a:off x="3326131" y="0"/>
            <a:ext cx="34289" cy="685800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14DEF57-E0D6-D7CA-5D3C-FC97EAB06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344" y="557784"/>
            <a:ext cx="4814316" cy="1929384"/>
          </a:xfrm>
        </p:spPr>
        <p:txBody>
          <a:bodyPr anchor="b">
            <a:normAutofit/>
          </a:bodyPr>
          <a:lstStyle>
            <a:lvl1pPr algn="ctr"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30B4666-31C5-1F2B-27D9-2A9F6EC970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2584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95344" y="3328416"/>
            <a:ext cx="4814316" cy="2441448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900"/>
              </a:spcAft>
              <a:buClr>
                <a:schemeClr val="accent2"/>
              </a:buClr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algn="ctr">
              <a:buClr>
                <a:schemeClr val="accent2"/>
              </a:buClr>
              <a:defRPr sz="1500">
                <a:solidFill>
                  <a:schemeClr val="tx2">
                    <a:lumMod val="25000"/>
                  </a:schemeClr>
                </a:solidFill>
              </a:defRPr>
            </a:lvl2pPr>
            <a:lvl3pPr algn="ctr">
              <a:buClr>
                <a:schemeClr val="accent2"/>
              </a:buClr>
              <a:defRPr sz="1350">
                <a:solidFill>
                  <a:schemeClr val="tx2">
                    <a:lumMod val="25000"/>
                  </a:schemeClr>
                </a:solidFill>
              </a:defRPr>
            </a:lvl3pPr>
            <a:lvl4pPr algn="ctr">
              <a:buClr>
                <a:schemeClr val="accent2"/>
              </a:buClr>
              <a:defRPr sz="1200">
                <a:solidFill>
                  <a:schemeClr val="tx2">
                    <a:lumMod val="25000"/>
                  </a:schemeClr>
                </a:solidFill>
              </a:defRPr>
            </a:lvl4pPr>
            <a:lvl5pPr algn="ctr">
              <a:buClr>
                <a:schemeClr val="accent2"/>
              </a:buClr>
              <a:defRPr sz="105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95344" y="6356351"/>
            <a:ext cx="30861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76997" y="6356351"/>
            <a:ext cx="588645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9EEBF9-800C-88AE-FE83-60B5F47AFC14}"/>
              </a:ext>
            </a:extLst>
          </p:cNvPr>
          <p:cNvCxnSpPr>
            <a:cxnSpLocks/>
          </p:cNvCxnSpPr>
          <p:nvPr userDrawn="1"/>
        </p:nvCxnSpPr>
        <p:spPr>
          <a:xfrm>
            <a:off x="4630861" y="2843389"/>
            <a:ext cx="3282316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301D77B6-9ED1-094C-66A3-7D5AB0CDEA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531" y="2702905"/>
            <a:ext cx="729059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78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ouquet of flowers">
            <a:extLst>
              <a:ext uri="{FF2B5EF4-FFF2-40B4-BE49-F238E27FC236}">
                <a16:creationId xmlns:a16="http://schemas.microsoft.com/office/drawing/2014/main" id="{2E09DD34-43D4-3713-535D-7E9D95D3F4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857250"/>
            <a:ext cx="9144000" cy="51435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F9772E4-10E9-13DE-8AE8-35BBB9DD1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132" y="1954531"/>
            <a:ext cx="4745736" cy="1635407"/>
          </a:xfrm>
        </p:spPr>
        <p:txBody>
          <a:bodyPr/>
          <a:lstStyle/>
          <a:p>
            <a:r>
              <a:rPr lang="en-IN" dirty="0"/>
              <a:t>Jai Global Capital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7C09E8F-C241-2F75-70EA-32EC69551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322" y="3854196"/>
            <a:ext cx="3991356" cy="618303"/>
          </a:xfrm>
        </p:spPr>
        <p:txBody>
          <a:bodyPr/>
          <a:lstStyle/>
          <a:p>
            <a:r>
              <a:rPr lang="en-US" dirty="0"/>
              <a:t>Secure Your Future with Jai Global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18DF20-A4C4-3800-A69E-4E11F5A11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36338" y="3724275"/>
            <a:ext cx="3990975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que 12">
            <a:extLst>
              <a:ext uri="{FF2B5EF4-FFF2-40B4-BE49-F238E27FC236}">
                <a16:creationId xmlns:a16="http://schemas.microsoft.com/office/drawing/2014/main" id="{AC9EB422-5602-36FF-E543-5B0C70E56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50" y="1809432"/>
            <a:ext cx="5086350" cy="3257868"/>
          </a:xfrm>
          <a:prstGeom prst="plaque">
            <a:avLst>
              <a:gd name="adj" fmla="val 76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53B63A-99EB-DBC1-DE80-E5E5214EF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296" y="3618657"/>
            <a:ext cx="729059" cy="21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5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4286" y="1255014"/>
            <a:ext cx="4039362" cy="1357884"/>
          </a:xfrm>
        </p:spPr>
        <p:txBody>
          <a:bodyPr anchor="b">
            <a:normAutofit/>
          </a:bodyPr>
          <a:lstStyle/>
          <a:p>
            <a:r>
              <a:rPr lang="en-US" dirty="0"/>
              <a:t>Agenda</a:t>
            </a:r>
          </a:p>
        </p:txBody>
      </p:sp>
      <p:pic>
        <p:nvPicPr>
          <p:cNvPr id="12" name="Picture Placeholder 11" descr="A close up of white and pink flowers">
            <a:extLst>
              <a:ext uri="{FF2B5EF4-FFF2-40B4-BE49-F238E27FC236}">
                <a16:creationId xmlns:a16="http://schemas.microsoft.com/office/drawing/2014/main" id="{638025BA-3E49-3EFD-417E-955B4B95B2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857250"/>
            <a:ext cx="3880844" cy="51435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4286" y="3079242"/>
            <a:ext cx="4039362" cy="2029968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/>
              <a:t>About Us</a:t>
            </a:r>
          </a:p>
          <a:p>
            <a:r>
              <a:rPr lang="en-US" dirty="0"/>
              <a:t>Our Vision</a:t>
            </a:r>
          </a:p>
          <a:p>
            <a:r>
              <a:rPr lang="en-US" dirty="0"/>
              <a:t>Plans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02A7C2-1D63-EFD6-869B-2F167F966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F347A3E1-33AE-F3A6-93DE-F43BEB62BAAB}"/>
              </a:ext>
            </a:extLst>
          </p:cNvPr>
          <p:cNvSpPr txBox="1">
            <a:spLocks/>
          </p:cNvSpPr>
          <p:nvPr/>
        </p:nvSpPr>
        <p:spPr>
          <a:xfrm>
            <a:off x="3268620" y="6381646"/>
            <a:ext cx="34506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https://jaiglobalcapital.com/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66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EBFBF-F8B0-D44E-B6BF-4A0429AC3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516" y="1028700"/>
            <a:ext cx="7146036" cy="1200150"/>
          </a:xfrm>
        </p:spPr>
        <p:txBody>
          <a:bodyPr/>
          <a:lstStyle/>
          <a:p>
            <a:r>
              <a:rPr lang="en-IN" dirty="0"/>
              <a:t>Investment Plans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69194-7927-A259-0C43-EE59A46035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76997" y="5624513"/>
            <a:ext cx="588645" cy="273844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C004CDA-45A5-D9D1-B072-569B54B59E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019033"/>
              </p:ext>
            </p:extLst>
          </p:nvPr>
        </p:nvGraphicFramePr>
        <p:xfrm>
          <a:off x="1633591" y="3272833"/>
          <a:ext cx="54864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dirty="0"/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Investment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dirty="0"/>
                        <a:t>Plan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₹25,000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dirty="0"/>
                        <a:t>Plan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₹50,000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dirty="0"/>
                        <a:t>Plan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₹1,00,000</a:t>
                      </a:r>
                      <a:r>
                        <a:rPr lang="en-IN" dirty="0"/>
                        <a:t> to 10,00,000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2EA76DFE-043F-60A1-8353-B094E237200C}"/>
              </a:ext>
            </a:extLst>
          </p:cNvPr>
          <p:cNvSpPr txBox="1">
            <a:spLocks/>
          </p:cNvSpPr>
          <p:nvPr/>
        </p:nvSpPr>
        <p:spPr>
          <a:xfrm>
            <a:off x="2547195" y="6381646"/>
            <a:ext cx="34506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https://jaiglobalcapital.com/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44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EBFBF-F8B0-D44E-B6BF-4A0429AC3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516" y="1028700"/>
            <a:ext cx="7146036" cy="1200150"/>
          </a:xfrm>
        </p:spPr>
        <p:txBody>
          <a:bodyPr/>
          <a:lstStyle/>
          <a:p>
            <a:pPr>
              <a:defRPr sz="2400" b="1"/>
            </a:pPr>
            <a:r>
              <a:rPr lang="en-US" dirty="0"/>
              <a:t>Referral Bonus Structure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A848C7-243A-AE13-E323-3C71FD8DA6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9516" y="5624513"/>
            <a:ext cx="3086100" cy="273844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69194-7927-A259-0C43-EE59A46035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76997" y="5624513"/>
            <a:ext cx="588645" cy="273844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54CC073-8B24-6A89-B161-70AAF5F63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978352"/>
              </p:ext>
            </p:extLst>
          </p:nvPr>
        </p:nvGraphicFramePr>
        <p:xfrm>
          <a:off x="1514553" y="2727789"/>
          <a:ext cx="6462444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4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4148">
                  <a:extLst>
                    <a:ext uri="{9D8B030D-6E8A-4147-A177-3AD203B41FA5}">
                      <a16:colId xmlns:a16="http://schemas.microsoft.com/office/drawing/2014/main" val="927487133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Bonus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Level Bonus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dirty="0"/>
                        <a:t>Level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1</a:t>
                      </a:r>
                      <a:r>
                        <a:rPr lang="en-IN" dirty="0"/>
                        <a:t>0</a:t>
                      </a:r>
                      <a:r>
                        <a:rPr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1000 x 10 Months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t>Level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</a:t>
                      </a:r>
                      <a:r>
                        <a:rPr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800 x 10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t>Level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</a:t>
                      </a:r>
                      <a:r>
                        <a:rPr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700 x 10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t>Level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</a:t>
                      </a:r>
                      <a:r>
                        <a:rPr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500 x 10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t>Level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</a:t>
                      </a:r>
                      <a:r>
                        <a:rPr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300 x 10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t>Level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  <a:r>
                        <a:rPr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200 x 10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t>Level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100 x 10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B8D2A5DA-27B4-6805-586C-BEA2F00943D5}"/>
              </a:ext>
            </a:extLst>
          </p:cNvPr>
          <p:cNvSpPr txBox="1">
            <a:spLocks/>
          </p:cNvSpPr>
          <p:nvPr/>
        </p:nvSpPr>
        <p:spPr>
          <a:xfrm>
            <a:off x="3268620" y="6381646"/>
            <a:ext cx="34506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https://jaiglobalcapital.com/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69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57FFDB-DFEC-7174-F23F-20C423A03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344" y="1275588"/>
            <a:ext cx="4814316" cy="1447038"/>
          </a:xfrm>
        </p:spPr>
        <p:txBody>
          <a:bodyPr/>
          <a:lstStyle/>
          <a:p>
            <a:r>
              <a:rPr lang="en-US" dirty="0"/>
              <a:t>Terms &amp; Conditions</a:t>
            </a:r>
          </a:p>
        </p:txBody>
      </p:sp>
      <p:pic>
        <p:nvPicPr>
          <p:cNvPr id="8" name="Picture Placeholder 7" descr="Close up of yellow flowers">
            <a:extLst>
              <a:ext uri="{FF2B5EF4-FFF2-40B4-BE49-F238E27FC236}">
                <a16:creationId xmlns:a16="http://schemas.microsoft.com/office/drawing/2014/main" id="{A30CECCA-DB43-3EBC-1ED9-4E7CD74EE3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3325848" cy="51435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F3EE20-53E0-0C62-809D-211B05B880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54940" y="3353562"/>
            <a:ext cx="4814316" cy="1831086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dirty="0"/>
              <a:t>Three Lacks Completion for 1</a:t>
            </a:r>
            <a:r>
              <a:rPr lang="en-IN" baseline="30000" dirty="0"/>
              <a:t>st</a:t>
            </a:r>
            <a:r>
              <a:rPr lang="en-IN" dirty="0"/>
              <a:t> Level </a:t>
            </a:r>
            <a:br>
              <a:rPr lang="en-IN" dirty="0"/>
            </a:br>
            <a:r>
              <a:rPr lang="en-IN" dirty="0"/>
              <a:t>2. Direct Referrals 5% </a:t>
            </a:r>
            <a:br>
              <a:rPr lang="en-IN" dirty="0"/>
            </a:br>
            <a:r>
              <a:rPr lang="en-IN" dirty="0"/>
              <a:t>3. ROI Daily 1% only on working Days</a:t>
            </a:r>
            <a:br>
              <a:rPr lang="en-IN" dirty="0"/>
            </a:br>
            <a:r>
              <a:rPr lang="en-IN" dirty="0"/>
              <a:t>4. Cutoff weekly 5%</a:t>
            </a:r>
            <a:br>
              <a:rPr lang="en-IN" dirty="0"/>
            </a:br>
            <a:r>
              <a:rPr lang="en-IN" dirty="0"/>
              <a:t>5. Payout on Every Wednesdays </a:t>
            </a:r>
            <a:br>
              <a:rPr lang="en-IN" dirty="0"/>
            </a:br>
            <a:r>
              <a:rPr lang="en-IN" dirty="0"/>
              <a:t>6. Service Charge 10%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After 2x return investors pay will be stopped and leadership will be stopped after 3x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F157F0-FCC9-135B-D7C0-66741C6265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95344" y="5624513"/>
            <a:ext cx="3450678" cy="273844"/>
          </a:xfrm>
        </p:spPr>
        <p:txBody>
          <a:bodyPr/>
          <a:lstStyle/>
          <a:p>
            <a:r>
              <a:rPr lang="en-US" dirty="0"/>
              <a:t>https://jaiglobalcapital.com/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F090ED-AB65-F860-A6D0-5F6E60E175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76997" y="5624513"/>
            <a:ext cx="588645" cy="273844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379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bouquet of flowers">
            <a:extLst>
              <a:ext uri="{FF2B5EF4-FFF2-40B4-BE49-F238E27FC236}">
                <a16:creationId xmlns:a16="http://schemas.microsoft.com/office/drawing/2014/main" id="{8AB2ECDC-2C97-9031-6EF9-11EF690976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857250"/>
            <a:ext cx="9144000" cy="51435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97D649-277C-A20F-F588-7EA2B85B1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0724" y="1474470"/>
            <a:ext cx="4745736" cy="1666494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6EF8E06F-4153-981B-474D-3D483B6F4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0724" y="3429000"/>
            <a:ext cx="4732020" cy="1277579"/>
          </a:xfrm>
        </p:spPr>
        <p:txBody>
          <a:bodyPr>
            <a:normAutofit fontScale="92500"/>
          </a:bodyPr>
          <a:lstStyle/>
          <a:p>
            <a:r>
              <a:rPr lang="en-US" dirty="0"/>
              <a:t>Jayaraman</a:t>
            </a:r>
          </a:p>
          <a:p>
            <a:r>
              <a:rPr lang="en-IN" dirty="0"/>
              <a:t>ellappanjayaraman2020@gmail.com</a:t>
            </a:r>
          </a:p>
          <a:p>
            <a:r>
              <a:rPr lang="en-IN" dirty="0"/>
              <a:t>7010041240</a:t>
            </a:r>
            <a:endParaRPr lang="en-US" dirty="0"/>
          </a:p>
          <a:p>
            <a:r>
              <a:rPr lang="en-US" dirty="0"/>
              <a:t>https://jaiglobalcapital.com/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E502E84-5063-F43E-AC45-9F5CEAA69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75964" y="3264517"/>
            <a:ext cx="2718406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DE43C393-A639-F47D-D8A8-BAF189C58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9840" y="3157499"/>
            <a:ext cx="729059" cy="21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76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208</Words>
  <Application>Microsoft Office PowerPoint</Application>
  <PresentationFormat>On-screen Show (4:3)</PresentationFormat>
  <Paragraphs>58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Jai Global Capital</vt:lpstr>
      <vt:lpstr>Agenda</vt:lpstr>
      <vt:lpstr>Investment Plans</vt:lpstr>
      <vt:lpstr>Referral Bonus Structure</vt:lpstr>
      <vt:lpstr>Terms &amp; Conditions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Ramya.Ganesh</dc:creator>
  <cp:keywords/>
  <dc:description>generated using python-pptx</dc:description>
  <cp:lastModifiedBy>ramya ganesh</cp:lastModifiedBy>
  <cp:revision>3</cp:revision>
  <dcterms:created xsi:type="dcterms:W3CDTF">2013-01-27T09:14:16Z</dcterms:created>
  <dcterms:modified xsi:type="dcterms:W3CDTF">2025-08-30T08:39:20Z</dcterms:modified>
  <cp:category/>
</cp:coreProperties>
</file>